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66" r:id="rId6"/>
    <p:sldId id="267" r:id="rId7"/>
    <p:sldId id="268" r:id="rId8"/>
    <p:sldId id="259" r:id="rId9"/>
    <p:sldId id="260" r:id="rId10"/>
    <p:sldId id="272" r:id="rId11"/>
    <p:sldId id="273" r:id="rId12"/>
    <p:sldId id="274" r:id="rId13"/>
    <p:sldId id="275" r:id="rId14"/>
    <p:sldId id="269" r:id="rId15"/>
    <p:sldId id="261" r:id="rId16"/>
    <p:sldId id="276" r:id="rId17"/>
    <p:sldId id="277" r:id="rId18"/>
    <p:sldId id="278" r:id="rId19"/>
    <p:sldId id="279" r:id="rId20"/>
    <p:sldId id="294" r:id="rId21"/>
    <p:sldId id="295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62" r:id="rId32"/>
    <p:sldId id="290" r:id="rId33"/>
    <p:sldId id="289" r:id="rId34"/>
    <p:sldId id="264" r:id="rId35"/>
    <p:sldId id="291" r:id="rId36"/>
    <p:sldId id="292" r:id="rId3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jpeg>
</file>

<file path=ppt/media/image6.png>
</file>

<file path=ppt/media/image7.png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17" name="Sous-titr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30" name="Espace réservé de la date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gner et arrondir un rectangle à un seul coin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Triangle rect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10" name="Forme libre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orme libre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e libre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orme libre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0" name="Espace réservé du texte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7C9A20F-C5CD-4BDE-9F04-47E323E8C4D1}" type="datetimeFigureOut">
              <a:rPr lang="fr-FR" smtClean="0"/>
              <a:pPr/>
              <a:t>10/06/2015</a:t>
            </a:fld>
            <a:endParaRPr lang="fr-FR"/>
          </a:p>
        </p:txBody>
      </p:sp>
      <p:sp>
        <p:nvSpPr>
          <p:cNvPr id="22" name="Espace réservé du pied de page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8" name="Espace réservé du numéro de diapositive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AB57CD1A-26C5-4FA8-B340-E0C70AF9B7CB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2" name="Groupe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orme libre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orme libre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Soutenance de projet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Consignes et assistance vidéo Link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	Conception préliminaire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819375853"/>
              </p:ext>
            </p:extLst>
          </p:nvPr>
        </p:nvGraphicFramePr>
        <p:xfrm>
          <a:off x="623379" y="2996952"/>
          <a:ext cx="7776865" cy="91440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772017"/>
                <a:gridCol w="2057376"/>
                <a:gridCol w="2112316"/>
                <a:gridCol w="1835156"/>
              </a:tblGrid>
              <a:tr h="1746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Box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DoorLocker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ExtractCode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PerformedAction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746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0" u="sng" dirty="0" err="1">
                          <a:effectLst/>
                        </a:rPr>
                        <a:t>idBox</a:t>
                      </a:r>
                      <a:endParaRPr lang="fr-FR" sz="1200" b="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0" dirty="0" err="1">
                          <a:effectLst/>
                        </a:rPr>
                        <a:t>BoxTypeSize</a:t>
                      </a:r>
                      <a:endParaRPr lang="fr-FR" sz="1200" b="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0" dirty="0" err="1">
                          <a:effectLst/>
                        </a:rPr>
                        <a:t>BoxIsUsed</a:t>
                      </a:r>
                      <a:endParaRPr lang="fr-FR" sz="1200" b="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0" dirty="0" err="1">
                          <a:effectLst/>
                        </a:rPr>
                        <a:t>BoxIsDammaged</a:t>
                      </a:r>
                      <a:endParaRPr lang="fr-FR" sz="12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</a:rPr>
                        <a:t>idDoorLocker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DoorLocker_OpenState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DoorLocker_LockState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</a:rPr>
                        <a:t>id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idExtractCode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Linked_idPackage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ExtractCodeExpiryTime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 dirty="0" err="1">
                          <a:effectLst/>
                        </a:rPr>
                        <a:t>idPerformedAction</a:t>
                      </a:r>
                      <a:endParaRPr lang="fr-FR" sz="12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EditedTable</a:t>
                      </a:r>
                      <a:endParaRPr lang="fr-FR" sz="12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ActionMessage</a:t>
                      </a:r>
                      <a:endParaRPr lang="fr-FR" sz="12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Time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845634591"/>
              </p:ext>
            </p:extLst>
          </p:nvPr>
        </p:nvGraphicFramePr>
        <p:xfrm>
          <a:off x="623380" y="4221088"/>
          <a:ext cx="7776863" cy="91440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909869"/>
                <a:gridCol w="2044784"/>
                <a:gridCol w="1911105"/>
                <a:gridCol w="1911105"/>
              </a:tblGrid>
              <a:tr h="1517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Console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DCB_Controler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Package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User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076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b="0" u="sng" dirty="0" err="1">
                          <a:effectLst/>
                        </a:rPr>
                        <a:t>idConsole</a:t>
                      </a:r>
                      <a:endParaRPr lang="fr-FR" sz="1200" b="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b="0" dirty="0">
                          <a:effectLst/>
                        </a:rPr>
                        <a:t>Boxes</a:t>
                      </a:r>
                      <a:endParaRPr lang="fr-FR" sz="12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</a:rPr>
                        <a:t>idDCB_Controler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id_DoorLocker_1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id_DoorLocker_2</a:t>
                      </a:r>
                      <a:endParaRPr lang="fr-FR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 dirty="0" err="1">
                          <a:effectLst/>
                        </a:rPr>
                        <a:t>idPackage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UserType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UserCompanyPass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UserPersonalPass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u="sng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UserPassWord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11560" y="2204864"/>
            <a:ext cx="4298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 smtClean="0"/>
              <a:t>Règles de gestions : sélection des entités</a:t>
            </a:r>
            <a:endParaRPr lang="fr-FR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5445224"/>
            <a:ext cx="6850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Exemple : </a:t>
            </a:r>
            <a:r>
              <a:rPr lang="fr-FR" dirty="0"/>
              <a:t>Une consigne peut contenir aucun, un ou plusieurs colis, </a:t>
            </a:r>
            <a:endParaRPr lang="fr-FR" dirty="0" smtClean="0"/>
          </a:p>
          <a:p>
            <a:r>
              <a:rPr lang="fr-FR" dirty="0" smtClean="0"/>
              <a:t>un </a:t>
            </a:r>
            <a:r>
              <a:rPr lang="fr-FR" dirty="0"/>
              <a:t>colis ne peut appartenir qu’à une et une seule consigne</a:t>
            </a:r>
          </a:p>
        </p:txBody>
      </p:sp>
    </p:spTree>
    <p:extLst>
      <p:ext uri="{BB962C8B-B14F-4D97-AF65-F5344CB8AC3E}">
        <p14:creationId xmlns="" xmlns:p14="http://schemas.microsoft.com/office/powerpoint/2010/main" val="398054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	Conception préliminaire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-274320">
              <a:buClr>
                <a:schemeClr val="accent3"/>
              </a:buClr>
              <a:buSzPct val="95000"/>
            </a:pPr>
            <a:r>
              <a:rPr lang="fr-FR" dirty="0"/>
              <a:t>Modélisation du MCD</a:t>
            </a:r>
          </a:p>
          <a:p>
            <a:endParaRPr lang="fr-FR" dirty="0"/>
          </a:p>
        </p:txBody>
      </p:sp>
      <p:pic>
        <p:nvPicPr>
          <p:cNvPr id="7170" name="Picture 2" descr="MC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348880"/>
            <a:ext cx="5943600" cy="463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3419872" y="6453336"/>
            <a:ext cx="2088232" cy="529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80854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	Conception préliminaire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-274320">
              <a:buClr>
                <a:schemeClr val="accent3"/>
              </a:buClr>
              <a:buSzPct val="95000"/>
            </a:pPr>
            <a:r>
              <a:rPr lang="fr-FR" dirty="0"/>
              <a:t>Création du </a:t>
            </a:r>
            <a:r>
              <a:rPr lang="fr-FR" dirty="0" smtClean="0"/>
              <a:t>MLD</a:t>
            </a:r>
            <a:endParaRPr lang="fr-FR" dirty="0"/>
          </a:p>
        </p:txBody>
      </p:sp>
      <p:pic>
        <p:nvPicPr>
          <p:cNvPr id="8194" name="Picture 2" descr="ML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2492896"/>
            <a:ext cx="5759450" cy="451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6483052"/>
            <a:ext cx="2088232" cy="529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813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	Conception préliminaire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-274320">
              <a:buClr>
                <a:schemeClr val="accent3"/>
              </a:buClr>
              <a:buSzPct val="95000"/>
            </a:pPr>
            <a:r>
              <a:rPr lang="fr-FR" dirty="0" smtClean="0"/>
              <a:t>Générer </a:t>
            </a:r>
            <a:r>
              <a:rPr lang="fr-FR" dirty="0"/>
              <a:t>le SQL à partir du </a:t>
            </a:r>
            <a:r>
              <a:rPr lang="fr-FR" dirty="0" smtClean="0"/>
              <a:t>MLD</a:t>
            </a:r>
          </a:p>
          <a:p>
            <a:pPr marL="548640" lvl="2" indent="-274320">
              <a:buClr>
                <a:schemeClr val="accent3"/>
              </a:buClr>
              <a:buSzPct val="95000"/>
            </a:pPr>
            <a:r>
              <a:rPr lang="fr-FR" dirty="0" smtClean="0"/>
              <a:t>MySQL </a:t>
            </a:r>
            <a:r>
              <a:rPr lang="fr-FR" dirty="0" err="1" smtClean="0"/>
              <a:t>Workbench</a:t>
            </a:r>
            <a:endParaRPr lang="fr-FR" dirty="0" smtClean="0"/>
          </a:p>
          <a:p>
            <a:pPr marL="548640" lvl="2" indent="-274320">
              <a:buClr>
                <a:schemeClr val="accent3"/>
              </a:buClr>
              <a:buSzPct val="95000"/>
            </a:pPr>
            <a:r>
              <a:rPr lang="fr-FR" dirty="0" smtClean="0"/>
              <a:t>Plugin </a:t>
            </a:r>
            <a:r>
              <a:rPr lang="fr-FR" dirty="0" err="1" smtClean="0"/>
              <a:t>FireFox</a:t>
            </a:r>
            <a:r>
              <a:rPr lang="fr-FR" dirty="0" smtClean="0"/>
              <a:t> : </a:t>
            </a:r>
            <a:r>
              <a:rPr lang="fr-FR" dirty="0" err="1" smtClean="0"/>
              <a:t>SQLite</a:t>
            </a:r>
            <a:r>
              <a:rPr lang="fr-FR" dirty="0" smtClean="0"/>
              <a:t> Manager</a:t>
            </a:r>
          </a:p>
        </p:txBody>
      </p:sp>
    </p:spTree>
    <p:extLst>
      <p:ext uri="{BB962C8B-B14F-4D97-AF65-F5344CB8AC3E}">
        <p14:creationId xmlns="" xmlns:p14="http://schemas.microsoft.com/office/powerpoint/2010/main" val="282506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	Conception préliminaire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122" name="Picture 2" descr="ClassDiagram_LocalDataba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060848"/>
            <a:ext cx="3600400" cy="4458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915816" y="5589240"/>
            <a:ext cx="3600400" cy="1152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18997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	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Communication à la base de données </a:t>
            </a:r>
          </a:p>
          <a:p>
            <a:pPr lvl="1"/>
            <a:r>
              <a:rPr lang="fr-FR" dirty="0" smtClean="0"/>
              <a:t>Module </a:t>
            </a:r>
            <a:r>
              <a:rPr lang="fr-FR" dirty="0" err="1" smtClean="0"/>
              <a:t>QtSql</a:t>
            </a:r>
            <a:endParaRPr lang="fr-FR" dirty="0" smtClean="0"/>
          </a:p>
          <a:p>
            <a:pPr lvl="1"/>
            <a:r>
              <a:rPr lang="fr-FR" dirty="0" err="1" smtClean="0"/>
              <a:t>Requetes</a:t>
            </a:r>
            <a:r>
              <a:rPr lang="fr-FR" dirty="0" smtClean="0"/>
              <a:t> SQL</a:t>
            </a:r>
          </a:p>
          <a:p>
            <a:pPr lvl="1"/>
            <a:endParaRPr lang="fr-FR" dirty="0" smtClean="0"/>
          </a:p>
          <a:p>
            <a:r>
              <a:rPr lang="fr-FR" dirty="0" smtClean="0"/>
              <a:t>Interface Homme Machines</a:t>
            </a:r>
          </a:p>
          <a:p>
            <a:pPr lvl="1"/>
            <a:r>
              <a:rPr lang="fr-FR" dirty="0" smtClean="0"/>
              <a:t>Maintenance</a:t>
            </a:r>
          </a:p>
          <a:p>
            <a:pPr lvl="1"/>
            <a:r>
              <a:rPr lang="fr-FR" dirty="0" smtClean="0"/>
              <a:t>Configuration du site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III.	Conception détaillée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389120"/>
          </a:xfrm>
        </p:spPr>
        <p:txBody>
          <a:bodyPr/>
          <a:lstStyle/>
          <a:p>
            <a:r>
              <a:rPr lang="fr-FR" dirty="0" smtClean="0"/>
              <a:t>Drivers compatible avec le module </a:t>
            </a:r>
            <a:r>
              <a:rPr lang="fr-FR" dirty="0" err="1" smtClean="0"/>
              <a:t>QtSql</a:t>
            </a:r>
            <a:endParaRPr lang="fr-FR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46561747"/>
              </p:ext>
            </p:extLst>
          </p:nvPr>
        </p:nvGraphicFramePr>
        <p:xfrm>
          <a:off x="1187624" y="3178657"/>
          <a:ext cx="6583680" cy="21945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94560"/>
                <a:gridCol w="2194560"/>
                <a:gridCol w="2194560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Pilote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Base de données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Disponible en open source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QDB2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IBM DB2 version 7.1 et ultérieure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Non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QIBASE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Borland InterBase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Non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QMYSQL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MySQL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Non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QOCI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Oracle (Oracle Call Interface)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Oui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QODBC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ODBC (inclut Microsoft SQL Server)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Oui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QPSQL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PostgreSQL versions 6.x et 7.x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Non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QSQLITE </a:t>
                      </a:r>
                      <a:endParaRPr lang="fr-FR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  <a:highlight>
                            <a:srgbClr val="FFFF00"/>
                          </a:highlight>
                        </a:rPr>
                        <a:t>SQLite version 3 et ultérieure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  <a:highlight>
                            <a:srgbClr val="FFFF00"/>
                          </a:highlight>
                        </a:rPr>
                        <a:t>Oui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QSQLITE2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SQLite version 2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Non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485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QTDS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Sybase Adaptive Server </a:t>
                      </a:r>
                      <a:endParaRPr lang="fr-F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Non </a:t>
                      </a:r>
                      <a:endParaRPr lang="fr-F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49057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III.	Conception détaillée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500034" y="2000240"/>
            <a:ext cx="8229600" cy="4389120"/>
          </a:xfrm>
        </p:spPr>
        <p:txBody>
          <a:bodyPr/>
          <a:lstStyle/>
          <a:p>
            <a:r>
              <a:rPr lang="fr-FR" dirty="0" smtClean="0"/>
              <a:t>Création d’une base de données</a:t>
            </a:r>
          </a:p>
        </p:txBody>
      </p:sp>
      <p:pic>
        <p:nvPicPr>
          <p:cNvPr id="23557" name="Picture 5" descr="E:\BTS2\HOUDAYER_Projects\BTS2-Projet-1.github.io\DossiersProjet_Locker_Control\[HOUDAYER_Pierre]_Rapport_Personel\DatabaseCreat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71604" y="2357430"/>
            <a:ext cx="6104012" cy="45005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9201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Requête sans retour.</a:t>
            </a:r>
            <a:endParaRPr lang="fr-FR" dirty="0"/>
          </a:p>
        </p:txBody>
      </p:sp>
      <p:pic>
        <p:nvPicPr>
          <p:cNvPr id="21507" name="Picture 3" descr="E:\BTS2\HOUDAYER_Projects\BTS2-Projet-1.github.io\DossiersProjet_Locker_Control\[HOUDAYER_Pierre]_Rapport_Personel\QueryNoAnswe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3143248"/>
            <a:ext cx="8383461" cy="10715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829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Requête avec retour.</a:t>
            </a:r>
            <a:endParaRPr lang="fr-FR" dirty="0"/>
          </a:p>
        </p:txBody>
      </p:sp>
      <p:pic>
        <p:nvPicPr>
          <p:cNvPr id="22531" name="Picture 3" descr="E:\BTS2\HOUDAYER_Projects\BTS2-Projet-1.github.io\DossiersProjet_Locker_Control\[HOUDAYER_Pierre]_Rapport_Personel\QueryWithAnswe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3000372"/>
            <a:ext cx="8526689" cy="24288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de la soutenance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None/>
            </a:pPr>
            <a:r>
              <a:rPr lang="fr-FR" dirty="0" smtClean="0"/>
              <a:t>Introduction / Présentation</a:t>
            </a:r>
          </a:p>
          <a:p>
            <a:pPr marL="571500" indent="-571500">
              <a:buNone/>
            </a:pPr>
            <a:endParaRPr lang="fr-FR" dirty="0" smtClean="0"/>
          </a:p>
          <a:p>
            <a:pPr marL="571500" indent="-571500">
              <a:buFont typeface="+mj-lt"/>
              <a:buAutoNum type="romanUcPeriod"/>
            </a:pPr>
            <a:r>
              <a:rPr lang="fr-FR" dirty="0" smtClean="0"/>
              <a:t>Analyse</a:t>
            </a:r>
          </a:p>
          <a:p>
            <a:pPr marL="571500" indent="-571500">
              <a:buFont typeface="+mj-lt"/>
              <a:buAutoNum type="romanUcPeriod"/>
            </a:pPr>
            <a:r>
              <a:rPr lang="fr-FR" dirty="0" smtClean="0"/>
              <a:t>Conception préliminaire</a:t>
            </a:r>
          </a:p>
          <a:p>
            <a:pPr marL="571500" indent="-571500">
              <a:buFont typeface="+mj-lt"/>
              <a:buAutoNum type="romanUcPeriod"/>
            </a:pPr>
            <a:r>
              <a:rPr lang="fr-FR" dirty="0" smtClean="0"/>
              <a:t>Conception détaillée</a:t>
            </a:r>
          </a:p>
          <a:p>
            <a:pPr marL="571500" indent="-571500">
              <a:buFont typeface="+mj-lt"/>
              <a:buAutoNum type="romanUcPeriod"/>
            </a:pPr>
            <a:r>
              <a:rPr lang="fr-FR" dirty="0" smtClean="0"/>
              <a:t>Tests unitaires</a:t>
            </a:r>
          </a:p>
          <a:p>
            <a:pPr marL="571500" indent="-571500">
              <a:buFont typeface="+mj-lt"/>
              <a:buAutoNum type="romanUcPeriod"/>
            </a:pPr>
            <a:endParaRPr lang="fr-FR" dirty="0" smtClean="0"/>
          </a:p>
          <a:p>
            <a:pPr marL="571500" indent="-571500">
              <a:buNone/>
            </a:pPr>
            <a:r>
              <a:rPr lang="fr-FR" dirty="0" smtClean="0"/>
              <a:t>Conclusion personnelle et globale</a:t>
            </a:r>
          </a:p>
          <a:p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Conception de la classe </a:t>
            </a:r>
            <a:r>
              <a:rPr lang="fr-FR" dirty="0" err="1" smtClean="0"/>
              <a:t>CSQLite_Local_DB</a:t>
            </a:r>
            <a:endParaRPr lang="fr-FR" dirty="0" smtClean="0"/>
          </a:p>
          <a:p>
            <a:pPr lvl="1"/>
            <a:endParaRPr lang="fr-FR" dirty="0" smtClean="0"/>
          </a:p>
          <a:p>
            <a:endParaRPr lang="fr-FR" dirty="0"/>
          </a:p>
        </p:txBody>
      </p:sp>
      <p:pic>
        <p:nvPicPr>
          <p:cNvPr id="21506" name="Picture 2" descr="E:\BTS2\HOUDAYER_Projects\BTS2-Projet-1.github.io\DossiersProjet_Locker_Control\[HOUDAYER_Pierre]_Rapport_Personel\DoxygenCSQLite_Local_DB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351552"/>
            <a:ext cx="8215338" cy="45064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Préparer </a:t>
            </a:r>
            <a:r>
              <a:rPr lang="fr-FR" dirty="0" smtClean="0"/>
              <a:t>l’utilisation</a:t>
            </a:r>
          </a:p>
          <a:p>
            <a:r>
              <a:rPr lang="fr-FR" dirty="0" smtClean="0"/>
              <a:t>Simplifier l’utilisation de la base de données</a:t>
            </a:r>
          </a:p>
          <a:p>
            <a:r>
              <a:rPr lang="fr-FR" dirty="0" smtClean="0"/>
              <a:t>Faciliter la reconstruction et/ou sauvegardes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Interface de maintenance</a:t>
            </a:r>
            <a:endParaRPr lang="fr-FR" dirty="0"/>
          </a:p>
        </p:txBody>
      </p:sp>
      <p:pic>
        <p:nvPicPr>
          <p:cNvPr id="24578" name="Picture 2" descr="E:\BTS2\HOUDAYER_Projects\BTS2-Projet-1.github.io\DossiersProjet_Locker_Control\[HOUDAYER_Pierre]_Rapport_Personel\Settings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2928934"/>
            <a:ext cx="4357718" cy="3154232"/>
          </a:xfrm>
          <a:prstGeom prst="rect">
            <a:avLst/>
          </a:prstGeom>
          <a:noFill/>
        </p:spPr>
      </p:pic>
      <p:pic>
        <p:nvPicPr>
          <p:cNvPr id="24579" name="Picture 3" descr="E:\BTS2\HOUDAYER_Projects\BTS2-Projet-1.github.io\DossiersProjet_Locker_Control\[HOUDAYER_Pierre]_Rapport_Personel\MaintenanceMenu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6314" y="2928934"/>
            <a:ext cx="4214874" cy="2409451"/>
          </a:xfrm>
          <a:prstGeom prst="rect">
            <a:avLst/>
          </a:prstGeom>
          <a:noFill/>
        </p:spPr>
      </p:pic>
      <p:sp>
        <p:nvSpPr>
          <p:cNvPr id="6" name="Rectangle à coins arrondis 5"/>
          <p:cNvSpPr/>
          <p:nvPr/>
        </p:nvSpPr>
        <p:spPr>
          <a:xfrm>
            <a:off x="2357422" y="4000504"/>
            <a:ext cx="1428760" cy="1071570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à coins arrondis 6"/>
          <p:cNvSpPr/>
          <p:nvPr/>
        </p:nvSpPr>
        <p:spPr>
          <a:xfrm>
            <a:off x="5357818" y="4643446"/>
            <a:ext cx="3357586" cy="357190"/>
          </a:xfrm>
          <a:prstGeom prst="round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à coins arrondis 7"/>
          <p:cNvSpPr/>
          <p:nvPr/>
        </p:nvSpPr>
        <p:spPr>
          <a:xfrm>
            <a:off x="5357818" y="4214818"/>
            <a:ext cx="1143008" cy="35719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6572264" y="4214818"/>
            <a:ext cx="1071570" cy="357190"/>
          </a:xfrm>
          <a:prstGeom prst="round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715272" y="4214818"/>
            <a:ext cx="1000132" cy="35719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580" name="AutoShape 4"/>
          <p:cNvCxnSpPr>
            <a:cxnSpLocks noChangeShapeType="1"/>
          </p:cNvCxnSpPr>
          <p:nvPr/>
        </p:nvCxnSpPr>
        <p:spPr bwMode="auto">
          <a:xfrm>
            <a:off x="3929058" y="4572008"/>
            <a:ext cx="1214446" cy="1588"/>
          </a:xfrm>
          <a:prstGeom prst="straightConnector1">
            <a:avLst/>
          </a:prstGeom>
          <a:noFill/>
          <a:ln w="76200">
            <a:solidFill>
              <a:srgbClr val="FFC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21" name="Groupe 20"/>
          <p:cNvGrpSpPr/>
          <p:nvPr/>
        </p:nvGrpSpPr>
        <p:grpSpPr>
          <a:xfrm>
            <a:off x="4786314" y="5357826"/>
            <a:ext cx="2160610" cy="655084"/>
            <a:chOff x="4786314" y="5357826"/>
            <a:chExt cx="2160610" cy="655084"/>
          </a:xfrm>
        </p:grpSpPr>
        <p:cxnSp>
          <p:nvCxnSpPr>
            <p:cNvPr id="17" name="Connecteur droit 16"/>
            <p:cNvCxnSpPr/>
            <p:nvPr/>
          </p:nvCxnSpPr>
          <p:spPr>
            <a:xfrm>
              <a:off x="4786314" y="5572140"/>
              <a:ext cx="642942" cy="1588"/>
            </a:xfrm>
            <a:prstGeom prst="line">
              <a:avLst/>
            </a:prstGeom>
            <a:ln w="571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>
              <a:off x="4786314" y="5857892"/>
              <a:ext cx="642942" cy="1588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ZoneTexte 18"/>
            <p:cNvSpPr txBox="1"/>
            <p:nvPr/>
          </p:nvSpPr>
          <p:spPr>
            <a:xfrm>
              <a:off x="5500694" y="5643578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Indisponible</a:t>
              </a:r>
              <a:endParaRPr lang="fr-FR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500694" y="5357826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Disponible</a:t>
              </a:r>
              <a:endParaRPr lang="fr-FR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Diagramme de classe de l’interface de maintenance</a:t>
            </a:r>
            <a:endParaRPr lang="fr-FR" dirty="0"/>
          </a:p>
        </p:txBody>
      </p:sp>
      <p:pic>
        <p:nvPicPr>
          <p:cNvPr id="25602" name="Picture 2" descr="ClassDiagramMaintenanc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2428868"/>
            <a:ext cx="5759450" cy="3859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à coins arrondis 4"/>
          <p:cNvSpPr/>
          <p:nvPr/>
        </p:nvSpPr>
        <p:spPr>
          <a:xfrm>
            <a:off x="3714744" y="2643182"/>
            <a:ext cx="2143140" cy="2428892"/>
          </a:xfrm>
          <a:prstGeom prst="round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6"/>
          <p:cNvCxnSpPr/>
          <p:nvPr/>
        </p:nvCxnSpPr>
        <p:spPr>
          <a:xfrm>
            <a:off x="6715140" y="2714620"/>
            <a:ext cx="571504" cy="1588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6643702" y="2714620"/>
            <a:ext cx="2284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Gestion de l’interface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Gestion de la base de données</a:t>
            </a:r>
            <a:endParaRPr lang="fr-FR" dirty="0"/>
          </a:p>
        </p:txBody>
      </p:sp>
      <p:pic>
        <p:nvPicPr>
          <p:cNvPr id="26626" name="Picture 2" descr="E:\BTS2\HOUDAYER_Projects\BTS2-Projet-1.github.io\DossiersProjet_Locker_Control\[HOUDAYER_Pierre]_Rapport_Personel\DatabaseManager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2441659"/>
            <a:ext cx="6572296" cy="441634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Confirmation de commande</a:t>
            </a:r>
            <a:endParaRPr lang="fr-FR" dirty="0"/>
          </a:p>
        </p:txBody>
      </p:sp>
      <p:pic>
        <p:nvPicPr>
          <p:cNvPr id="27650" name="Picture 2" descr="E:\BTS2\HOUDAYER_Projects\BTS2-Projet-1.github.io\DossiersProjet_Locker_Control\[HOUDAYER_Pierre]_Rapport_Personel\DatabaseManagerConfirm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2571744"/>
            <a:ext cx="7572376" cy="39639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Page de chargement</a:t>
            </a:r>
            <a:endParaRPr lang="fr-FR" dirty="0"/>
          </a:p>
        </p:txBody>
      </p:sp>
      <p:pic>
        <p:nvPicPr>
          <p:cNvPr id="28674" name="Picture 2" descr="E:\BTS2\HOUDAYER_Projects\BTS2-Projet-1.github.io\DossiersProjet_Locker_Control\[HOUDAYER_Pierre]_Rapport_Personel\DatabaseManagerLoadi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2559050"/>
            <a:ext cx="7805738" cy="42989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Gestion des portes</a:t>
            </a:r>
            <a:endParaRPr lang="fr-FR" dirty="0"/>
          </a:p>
        </p:txBody>
      </p:sp>
      <p:pic>
        <p:nvPicPr>
          <p:cNvPr id="29698" name="Picture 2" descr="E:\BTS2\HOUDAYER_Projects\BTS2-Projet-1.github.io\DossiersProjet_Locker_Control\[HOUDAYER_Pierre]_Rapport_Personel\DoorsManager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3306" y="2071678"/>
            <a:ext cx="4772025" cy="4562475"/>
          </a:xfrm>
          <a:prstGeom prst="rect">
            <a:avLst/>
          </a:prstGeom>
          <a:noFill/>
        </p:spPr>
      </p:pic>
      <p:sp>
        <p:nvSpPr>
          <p:cNvPr id="5" name="Rectangle à coins arrondis 4"/>
          <p:cNvSpPr/>
          <p:nvPr/>
        </p:nvSpPr>
        <p:spPr>
          <a:xfrm>
            <a:off x="4714876" y="4286256"/>
            <a:ext cx="2643206" cy="50006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4714876" y="4786322"/>
            <a:ext cx="2643206" cy="500066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à coins arrondis 6"/>
          <p:cNvSpPr/>
          <p:nvPr/>
        </p:nvSpPr>
        <p:spPr>
          <a:xfrm>
            <a:off x="4714876" y="5286388"/>
            <a:ext cx="2643206" cy="500066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" name="Groupe 7"/>
          <p:cNvGrpSpPr/>
          <p:nvPr/>
        </p:nvGrpSpPr>
        <p:grpSpPr>
          <a:xfrm>
            <a:off x="1071538" y="4714884"/>
            <a:ext cx="2160610" cy="655084"/>
            <a:chOff x="4786314" y="5357826"/>
            <a:chExt cx="2160610" cy="655084"/>
          </a:xfrm>
        </p:grpSpPr>
        <p:cxnSp>
          <p:nvCxnSpPr>
            <p:cNvPr id="9" name="Connecteur droit 8"/>
            <p:cNvCxnSpPr/>
            <p:nvPr/>
          </p:nvCxnSpPr>
          <p:spPr>
            <a:xfrm>
              <a:off x="4786314" y="5572140"/>
              <a:ext cx="642942" cy="1588"/>
            </a:xfrm>
            <a:prstGeom prst="line">
              <a:avLst/>
            </a:prstGeom>
            <a:ln w="571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/>
            <p:cNvCxnSpPr/>
            <p:nvPr/>
          </p:nvCxnSpPr>
          <p:spPr>
            <a:xfrm>
              <a:off x="4786314" y="5857892"/>
              <a:ext cx="642942" cy="1588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10"/>
            <p:cNvSpPr txBox="1"/>
            <p:nvPr/>
          </p:nvSpPr>
          <p:spPr>
            <a:xfrm>
              <a:off x="5500694" y="5643578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Indisponible</a:t>
              </a:r>
              <a:endParaRPr lang="fr-FR" dirty="0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5500694" y="5357826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Disponible</a:t>
              </a:r>
              <a:endParaRPr lang="fr-FR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Tester une porte</a:t>
            </a:r>
            <a:endParaRPr lang="fr-FR" dirty="0"/>
          </a:p>
        </p:txBody>
      </p:sp>
      <p:pic>
        <p:nvPicPr>
          <p:cNvPr id="30722" name="Picture 2" descr="E:\BTS2\HOUDAYER_Projects\BTS2-Projet-1.github.io\DossiersProjet_Locker_Control\[HOUDAYER_Pierre]_Rapport_Personel\DoorsManagerTestDoor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32" y="2428868"/>
            <a:ext cx="5222040" cy="44291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Exécution des tests</a:t>
            </a:r>
            <a:endParaRPr lang="fr-FR" dirty="0"/>
          </a:p>
        </p:txBody>
      </p:sp>
      <p:pic>
        <p:nvPicPr>
          <p:cNvPr id="31746" name="Picture 2" descr="E:\BTS2\HOUDAYER_Projects\BTS2-Projet-1.github.io\DossiersProjet_Locker_Control\[HOUDAYER_Pierre]_Rapport_Personel\DoorsManagerTestDoorConfi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714620"/>
            <a:ext cx="4408745" cy="3429024"/>
          </a:xfrm>
          <a:prstGeom prst="rect">
            <a:avLst/>
          </a:prstGeom>
          <a:noFill/>
        </p:spPr>
      </p:pic>
      <p:pic>
        <p:nvPicPr>
          <p:cNvPr id="31747" name="Picture 3" descr="E:\BTS2\HOUDAYER_Projects\BTS2-Projet-1.github.io\DossiersProjet_Locker_Control\[HOUDAYER_Pierre]_Rapport_Personel\DoorsManagerTestDoorConfigEffectuer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3406" y="2714620"/>
            <a:ext cx="4500594" cy="3445767"/>
          </a:xfrm>
          <a:prstGeom prst="rect">
            <a:avLst/>
          </a:prstGeom>
          <a:noFill/>
        </p:spPr>
      </p:pic>
      <p:sp>
        <p:nvSpPr>
          <p:cNvPr id="6" name="Rectangle à coins arrondis 5"/>
          <p:cNvSpPr/>
          <p:nvPr/>
        </p:nvSpPr>
        <p:spPr>
          <a:xfrm>
            <a:off x="214282" y="4357694"/>
            <a:ext cx="2000264" cy="1000132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AutoShape 4"/>
          <p:cNvCxnSpPr>
            <a:cxnSpLocks noChangeShapeType="1"/>
          </p:cNvCxnSpPr>
          <p:nvPr/>
        </p:nvCxnSpPr>
        <p:spPr bwMode="auto">
          <a:xfrm>
            <a:off x="3929058" y="4000504"/>
            <a:ext cx="1214446" cy="1588"/>
          </a:xfrm>
          <a:prstGeom prst="straightConnector1">
            <a:avLst/>
          </a:prstGeom>
          <a:noFill/>
          <a:ln w="76200">
            <a:solidFill>
              <a:srgbClr val="FFC000"/>
            </a:solidFill>
            <a:round/>
            <a:headEnd/>
            <a:tailEnd type="triangle" w="med" len="med"/>
          </a:ln>
          <a:effectLst/>
        </p:spPr>
      </p:cxnSp>
      <p:sp>
        <p:nvSpPr>
          <p:cNvPr id="8" name="Rectangle à coins arrondis 7"/>
          <p:cNvSpPr/>
          <p:nvPr/>
        </p:nvSpPr>
        <p:spPr>
          <a:xfrm>
            <a:off x="7429520" y="4429132"/>
            <a:ext cx="500066" cy="857256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8358214" y="4429132"/>
            <a:ext cx="500066" cy="8572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572396" y="5643578"/>
            <a:ext cx="1000132" cy="428628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/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Commanditaire : </a:t>
            </a:r>
          </a:p>
          <a:p>
            <a:pPr lvl="1"/>
            <a:r>
              <a:rPr lang="fr-FR" dirty="0" smtClean="0"/>
              <a:t>Filiale de </a:t>
            </a:r>
            <a:r>
              <a:rPr lang="fr-FR" dirty="0" err="1" smtClean="0"/>
              <a:t>ByBox</a:t>
            </a:r>
            <a:endParaRPr lang="fr-FR" dirty="0" smtClean="0"/>
          </a:p>
          <a:p>
            <a:pPr lvl="1"/>
            <a:r>
              <a:rPr lang="fr-FR" dirty="0" smtClean="0"/>
              <a:t>Gestion de stock ou de zones de stockages </a:t>
            </a:r>
          </a:p>
          <a:p>
            <a:pPr lvl="1"/>
            <a:r>
              <a:rPr lang="fr-FR" dirty="0" smtClean="0"/>
              <a:t>Systèmes de consignes automatique</a:t>
            </a:r>
          </a:p>
          <a:p>
            <a:pPr lvl="1"/>
            <a:endParaRPr lang="fr-FR" dirty="0" smtClean="0"/>
          </a:p>
          <a:p>
            <a:endParaRPr lang="fr-FR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00430" y="2000240"/>
            <a:ext cx="2379662" cy="4191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1670" y="4000504"/>
            <a:ext cx="2379662" cy="20462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33995" y="4132267"/>
            <a:ext cx="1171575" cy="179705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Résultat du test</a:t>
            </a:r>
            <a:endParaRPr lang="fr-FR" dirty="0"/>
          </a:p>
        </p:txBody>
      </p:sp>
      <p:pic>
        <p:nvPicPr>
          <p:cNvPr id="32770" name="Picture 2" descr="E:\BTS2\HOUDAYER_Projects\BTS2-Projet-1.github.io\DossiersProjet_Locker_Control\[HOUDAYER_Pierre]_Rapport_Personel\DoorsManagerTestDoorConfigResul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8" y="2786058"/>
            <a:ext cx="5041900" cy="32527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Activation / Désactivation de portes</a:t>
            </a:r>
            <a:endParaRPr lang="fr-FR" dirty="0"/>
          </a:p>
        </p:txBody>
      </p:sp>
      <p:pic>
        <p:nvPicPr>
          <p:cNvPr id="33794" name="Picture 2" descr="E:\BTS2\HOUDAYER_Projects\BTS2-Projet-1.github.io\DossiersProjet_Locker_Control\[HOUDAYER_Pierre]_Rapport_Personel\DoorsManagerActDes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2483015"/>
            <a:ext cx="5072098" cy="437498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III.	Conception détaillée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Gestion de la porte</a:t>
            </a:r>
            <a:endParaRPr lang="fr-FR" dirty="0"/>
          </a:p>
        </p:txBody>
      </p:sp>
      <p:pic>
        <p:nvPicPr>
          <p:cNvPr id="34818" name="Picture 2" descr="E:\BTS2\HOUDAYER_Projects\BTS2-Projet-1.github.io\DossiersProjet_Locker_Control\[HOUDAYER_Pierre]_Rapport_Personel\DoorsManagerActDesConfi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3108" y="2428868"/>
            <a:ext cx="5000625" cy="42687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IV.	Tests unitaires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Librairie </a:t>
            </a:r>
            <a:r>
              <a:rPr lang="fr-FR" dirty="0" err="1" smtClean="0"/>
              <a:t>QTestLib</a:t>
            </a:r>
            <a:endParaRPr lang="fr-FR" dirty="0" smtClean="0"/>
          </a:p>
          <a:p>
            <a:pPr lvl="1"/>
            <a:r>
              <a:rPr lang="fr-FR" dirty="0" smtClean="0"/>
              <a:t>Programme de test </a:t>
            </a:r>
            <a:r>
              <a:rPr lang="fr-FR" dirty="0" err="1" smtClean="0"/>
              <a:t>dévelloppé</a:t>
            </a:r>
            <a:r>
              <a:rPr lang="fr-FR" dirty="0" smtClean="0"/>
              <a:t> : </a:t>
            </a:r>
            <a:r>
              <a:rPr lang="fr-FR" dirty="0" err="1" smtClean="0"/>
              <a:t>unittest_csqlite_local_db</a:t>
            </a:r>
            <a:endParaRPr lang="fr-FR" dirty="0" smtClean="0"/>
          </a:p>
          <a:p>
            <a:r>
              <a:rPr lang="fr-FR" dirty="0" smtClean="0"/>
              <a:t>Gestionnaire de version : </a:t>
            </a:r>
          </a:p>
          <a:p>
            <a:pPr lvl="1"/>
            <a:r>
              <a:rPr lang="fr-FR" dirty="0" smtClean="0"/>
              <a:t>Git (dépôt local)</a:t>
            </a:r>
          </a:p>
          <a:p>
            <a:pPr lvl="1"/>
            <a:r>
              <a:rPr lang="fr-FR" dirty="0" err="1" smtClean="0"/>
              <a:t>GitHub</a:t>
            </a:r>
            <a:r>
              <a:rPr lang="fr-FR" dirty="0" smtClean="0"/>
              <a:t> (dépôt </a:t>
            </a:r>
            <a:r>
              <a:rPr lang="fr-FR" dirty="0" err="1" smtClean="0"/>
              <a:t>disatant</a:t>
            </a:r>
            <a:r>
              <a:rPr lang="fr-FR" dirty="0" smtClean="0"/>
              <a:t>, interface web)</a:t>
            </a:r>
          </a:p>
          <a:p>
            <a:r>
              <a:rPr lang="fr-FR" dirty="0" smtClean="0"/>
              <a:t>Serveur d’intégration continue</a:t>
            </a:r>
          </a:p>
          <a:p>
            <a:pPr lvl="1"/>
            <a:r>
              <a:rPr lang="fr-FR" dirty="0" err="1" smtClean="0"/>
              <a:t>Travis</a:t>
            </a:r>
            <a:r>
              <a:rPr lang="fr-FR" dirty="0" smtClean="0"/>
              <a:t>-CI</a:t>
            </a:r>
          </a:p>
          <a:p>
            <a:r>
              <a:rPr lang="fr-FR" dirty="0" smtClean="0"/>
              <a:t>Fonction à tester :</a:t>
            </a:r>
          </a:p>
          <a:p>
            <a:pPr lvl="1"/>
            <a:r>
              <a:rPr lang="fr-FR" b="1" dirty="0" err="1" smtClean="0"/>
              <a:t>UpdateLocalData</a:t>
            </a:r>
            <a:r>
              <a:rPr lang="fr-FR" dirty="0" smtClean="0"/>
              <a:t>() met à jour la base de données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8596" y="1214422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Conclusion personnelle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357430"/>
            <a:ext cx="8229600" cy="3967170"/>
          </a:xfrm>
        </p:spPr>
        <p:txBody>
          <a:bodyPr/>
          <a:lstStyle/>
          <a:p>
            <a:pPr lvl="1"/>
            <a:r>
              <a:rPr lang="fr-FR" dirty="0" smtClean="0"/>
              <a:t>La classe </a:t>
            </a:r>
            <a:r>
              <a:rPr lang="fr-FR" dirty="0" err="1" smtClean="0"/>
              <a:t>CSQLite_Local_DB</a:t>
            </a:r>
            <a:r>
              <a:rPr lang="fr-FR" dirty="0" smtClean="0"/>
              <a:t> est terminée et fonctionnelle</a:t>
            </a:r>
          </a:p>
          <a:p>
            <a:pPr lvl="1"/>
            <a:r>
              <a:rPr lang="fr-FR" dirty="0" smtClean="0"/>
              <a:t>L’interface de maintenance :	</a:t>
            </a:r>
          </a:p>
          <a:p>
            <a:pPr lvl="2"/>
            <a:r>
              <a:rPr lang="fr-FR" dirty="0" smtClean="0"/>
              <a:t>Configuration du site non terminé</a:t>
            </a:r>
          </a:p>
          <a:p>
            <a:pPr lvl="2"/>
            <a:r>
              <a:rPr lang="fr-FR" dirty="0" smtClean="0"/>
              <a:t>Test et activations/désactivations de consignes fonctionnels</a:t>
            </a:r>
          </a:p>
          <a:p>
            <a:pPr lvl="1"/>
            <a:r>
              <a:rPr lang="fr-FR" dirty="0" smtClean="0"/>
              <a:t>Améliorations :</a:t>
            </a:r>
          </a:p>
          <a:p>
            <a:pPr lvl="2"/>
            <a:r>
              <a:rPr lang="fr-FR" dirty="0" smtClean="0"/>
              <a:t>Refonte de l’interface graphique</a:t>
            </a:r>
          </a:p>
          <a:p>
            <a:pPr lvl="2"/>
            <a:r>
              <a:rPr lang="fr-FR" dirty="0" smtClean="0"/>
              <a:t>Messages plus visibles lors de défauts de consignes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</p:nvPr>
        </p:nvGraphicFramePr>
        <p:xfrm>
          <a:off x="142844" y="2357430"/>
          <a:ext cx="8858313" cy="4005034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952771"/>
                <a:gridCol w="2952771"/>
                <a:gridCol w="2952771"/>
              </a:tblGrid>
              <a:tr h="635379"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Terminé</a:t>
                      </a:r>
                      <a:r>
                        <a:rPr lang="fr-FR" baseline="0" dirty="0" smtClean="0"/>
                        <a:t> et fonctionnel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Non fonctionnel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Difficultés</a:t>
                      </a:r>
                      <a:r>
                        <a:rPr lang="fr-FR" baseline="0" dirty="0" smtClean="0"/>
                        <a:t> rencontrées</a:t>
                      </a:r>
                      <a:endParaRPr lang="fr-FR" dirty="0"/>
                    </a:p>
                  </a:txBody>
                  <a:tcPr/>
                </a:tc>
              </a:tr>
              <a:tr h="52730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Conception de la base de données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Etablissement</a:t>
                      </a:r>
                      <a:r>
                        <a:rPr lang="fr-FR" baseline="0" dirty="0" smtClean="0"/>
                        <a:t> des règles de gestion, modèles de données</a:t>
                      </a:r>
                      <a:endParaRPr lang="fr-FR" dirty="0"/>
                    </a:p>
                  </a:txBody>
                  <a:tcPr/>
                </a:tc>
              </a:tr>
              <a:tr h="5273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classe </a:t>
                      </a:r>
                      <a:r>
                        <a:rPr lang="fr-FR" dirty="0" err="1" smtClean="0"/>
                        <a:t>CSQLite_Local_DB</a:t>
                      </a:r>
                      <a:r>
                        <a:rPr lang="fr-FR" dirty="0" smtClean="0"/>
                        <a:t> 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Chargement</a:t>
                      </a:r>
                      <a:r>
                        <a:rPr lang="fr-FR" baseline="0" dirty="0" smtClean="0"/>
                        <a:t> d’une sauvegarde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64158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Tests de portes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Etat</a:t>
                      </a:r>
                      <a:r>
                        <a:rPr lang="fr-FR" baseline="0" dirty="0" smtClean="0"/>
                        <a:t>s réels des portes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641585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Activation désactivation</a:t>
                      </a:r>
                      <a:r>
                        <a:rPr lang="fr-FR" baseline="0" dirty="0" smtClean="0"/>
                        <a:t> des portes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Etat</a:t>
                      </a:r>
                      <a:r>
                        <a:rPr lang="fr-FR" baseline="0" dirty="0" smtClean="0"/>
                        <a:t>s réels des portes</a:t>
                      </a:r>
                      <a:endParaRPr lang="fr-FR" dirty="0" smtClean="0"/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52730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Configuration du 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Installation</a:t>
                      </a:r>
                      <a:r>
                        <a:rPr lang="fr-FR" baseline="0" dirty="0" smtClean="0"/>
                        <a:t> des consignes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Contraintes de temps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Connecteur droit 5"/>
          <p:cNvCxnSpPr/>
          <p:nvPr/>
        </p:nvCxnSpPr>
        <p:spPr>
          <a:xfrm>
            <a:off x="3071802" y="3000372"/>
            <a:ext cx="3000396" cy="92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6072198" y="3929066"/>
            <a:ext cx="2857520" cy="571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6072198" y="4572008"/>
            <a:ext cx="2857520" cy="571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6072198" y="5214950"/>
            <a:ext cx="2857520" cy="571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Améliorations :</a:t>
            </a:r>
          </a:p>
          <a:p>
            <a:pPr lvl="1"/>
            <a:r>
              <a:rPr lang="fr-FR" dirty="0" smtClean="0"/>
              <a:t>Refonte de l’interface graphique</a:t>
            </a:r>
          </a:p>
          <a:p>
            <a:pPr lvl="1"/>
            <a:r>
              <a:rPr lang="fr-FR" dirty="0" smtClean="0"/>
              <a:t>Messages plus visibles lors d’une erreur </a:t>
            </a:r>
            <a:r>
              <a:rPr lang="fr-FR" dirty="0" smtClean="0"/>
              <a:t>signalés</a:t>
            </a:r>
            <a:endParaRPr lang="fr-FR" dirty="0" smtClean="0"/>
          </a:p>
          <a:p>
            <a:r>
              <a:rPr lang="fr-FR" dirty="0" smtClean="0"/>
              <a:t>Ajouts éventuel </a:t>
            </a:r>
            <a:r>
              <a:rPr lang="fr-FR" dirty="0" smtClean="0"/>
              <a:t>:</a:t>
            </a:r>
          </a:p>
          <a:p>
            <a:pPr lvl="1"/>
            <a:r>
              <a:rPr lang="fr-FR" dirty="0" smtClean="0"/>
              <a:t>Gestion des utilisateurs avec le LMS.</a:t>
            </a:r>
          </a:p>
          <a:p>
            <a:pPr lvl="1"/>
            <a:r>
              <a:rPr lang="fr-FR" smtClean="0"/>
              <a:t>Visualisation de la base de données.</a:t>
            </a:r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028700" indent="-1028700"/>
            <a:r>
              <a:rPr lang="fr-FR" dirty="0" smtClean="0"/>
              <a:t>Introduction /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Utilisations</a:t>
            </a:r>
          </a:p>
          <a:p>
            <a:pPr lvl="1"/>
            <a:r>
              <a:rPr lang="fr-FR" dirty="0" smtClean="0"/>
              <a:t>Consignes business to business</a:t>
            </a:r>
          </a:p>
          <a:p>
            <a:pPr lvl="1"/>
            <a:r>
              <a:rPr lang="fr-FR" dirty="0" smtClean="0"/>
              <a:t>Consignes postales (Partie du projet)</a:t>
            </a:r>
          </a:p>
          <a:p>
            <a:pPr lvl="1"/>
            <a:r>
              <a:rPr lang="fr-FR" dirty="0" smtClean="0"/>
              <a:t>Consignes à bagages</a:t>
            </a:r>
          </a:p>
          <a:p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857224" y="4000504"/>
            <a:ext cx="7355380" cy="2724712"/>
            <a:chOff x="74140" y="2463885"/>
            <a:chExt cx="10446007" cy="3869597"/>
          </a:xfrm>
        </p:grpSpPr>
        <p:cxnSp>
          <p:nvCxnSpPr>
            <p:cNvPr id="5" name="Straight Connector 24"/>
            <p:cNvCxnSpPr/>
            <p:nvPr/>
          </p:nvCxnSpPr>
          <p:spPr>
            <a:xfrm flipV="1">
              <a:off x="6351373" y="3587352"/>
              <a:ext cx="2561968" cy="1337073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6" name="Group 13"/>
            <p:cNvGrpSpPr/>
            <p:nvPr/>
          </p:nvGrpSpPr>
          <p:grpSpPr>
            <a:xfrm>
              <a:off x="74140" y="4188623"/>
              <a:ext cx="4886797" cy="1988340"/>
              <a:chOff x="700216" y="4188623"/>
              <a:chExt cx="4886797" cy="1988340"/>
            </a:xfrm>
          </p:grpSpPr>
          <p:pic>
            <p:nvPicPr>
              <p:cNvPr id="16" name="Picture 2" descr="http://nouste-taxi.com/wp-content/uploads/2012/06/Fotolia_28273054_XS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66113" y="4741199"/>
                <a:ext cx="2120900" cy="14357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Rounded Rectangle 1"/>
              <p:cNvSpPr/>
              <p:nvPr/>
            </p:nvSpPr>
            <p:spPr>
              <a:xfrm>
                <a:off x="700216" y="4188623"/>
                <a:ext cx="2257168" cy="539902"/>
              </a:xfrm>
              <a:prstGeom prst="roundRect">
                <a:avLst/>
              </a:prstGeom>
              <a:ln w="31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100" dirty="0" smtClean="0"/>
                  <a:t>N°Colis</a:t>
                </a:r>
                <a:endParaRPr lang="fr-FR" sz="1100" dirty="0"/>
              </a:p>
            </p:txBody>
          </p:sp>
          <p:cxnSp>
            <p:nvCxnSpPr>
              <p:cNvPr id="18" name="Straight Connector 5"/>
              <p:cNvCxnSpPr/>
              <p:nvPr/>
            </p:nvCxnSpPr>
            <p:spPr>
              <a:xfrm flipH="1" flipV="1">
                <a:off x="3863546" y="4471248"/>
                <a:ext cx="444843" cy="6114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0"/>
              <p:cNvCxnSpPr>
                <a:stCxn id="17" idx="3"/>
              </p:cNvCxnSpPr>
              <p:nvPr/>
            </p:nvCxnSpPr>
            <p:spPr>
              <a:xfrm>
                <a:off x="2957384" y="4458575"/>
                <a:ext cx="906162" cy="18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Plus 6"/>
            <p:cNvSpPr/>
            <p:nvPr/>
          </p:nvSpPr>
          <p:spPr>
            <a:xfrm>
              <a:off x="7693046" y="3315503"/>
              <a:ext cx="543698" cy="543698"/>
            </a:xfrm>
            <a:prstGeom prst="mathPlus">
              <a:avLst>
                <a:gd name="adj1" fmla="val 8369"/>
              </a:avLst>
            </a:prstGeom>
            <a:ln w="31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8" name="Minus 22"/>
            <p:cNvSpPr/>
            <p:nvPr/>
          </p:nvSpPr>
          <p:spPr>
            <a:xfrm>
              <a:off x="6465820" y="4898810"/>
              <a:ext cx="2841904" cy="327711"/>
            </a:xfrm>
            <a:prstGeom prst="mathMinus">
              <a:avLst/>
            </a:prstGeom>
            <a:ln w="31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Minus 21"/>
            <p:cNvSpPr/>
            <p:nvPr/>
          </p:nvSpPr>
          <p:spPr>
            <a:xfrm>
              <a:off x="4580109" y="3347000"/>
              <a:ext cx="527824" cy="527824"/>
            </a:xfrm>
            <a:prstGeom prst="mathMinus">
              <a:avLst>
                <a:gd name="adj1" fmla="val 11034"/>
              </a:avLst>
            </a:prstGeom>
            <a:ln w="31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0" name="Content Placeholder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05151" y="3671888"/>
              <a:ext cx="2857500" cy="2505075"/>
            </a:xfrm>
            <a:prstGeom prst="rect">
              <a:avLst/>
            </a:prstGeom>
          </p:spPr>
        </p:pic>
        <p:pic>
          <p:nvPicPr>
            <p:cNvPr id="11" name="Picture 1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5764" y="4340053"/>
              <a:ext cx="1993429" cy="1993429"/>
            </a:xfrm>
            <a:prstGeom prst="rect">
              <a:avLst/>
            </a:prstGeom>
          </p:spPr>
        </p:pic>
        <p:sp>
          <p:nvSpPr>
            <p:cNvPr id="12" name="Rounded Rectangle 18"/>
            <p:cNvSpPr/>
            <p:nvPr/>
          </p:nvSpPr>
          <p:spPr>
            <a:xfrm>
              <a:off x="8287693" y="4130132"/>
              <a:ext cx="2232454" cy="543698"/>
            </a:xfrm>
            <a:prstGeom prst="roundRect">
              <a:avLst/>
            </a:prstGeom>
            <a:ln w="31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100" dirty="0" smtClean="0"/>
                <a:t>N°Colis : XXXXXX</a:t>
              </a:r>
            </a:p>
            <a:p>
              <a:pPr algn="ctr"/>
              <a:r>
                <a:rPr lang="fr-FR" sz="1100" dirty="0" smtClean="0"/>
                <a:t>Consigne : XX</a:t>
              </a:r>
              <a:endParaRPr lang="fr-FR" sz="1100" dirty="0"/>
            </a:p>
          </p:txBody>
        </p:sp>
        <p:sp>
          <p:nvSpPr>
            <p:cNvPr id="13" name="Right Arrow 15"/>
            <p:cNvSpPr/>
            <p:nvPr/>
          </p:nvSpPr>
          <p:spPr>
            <a:xfrm>
              <a:off x="3824416" y="4471248"/>
              <a:ext cx="1324234" cy="453177"/>
            </a:xfrm>
            <a:prstGeom prst="rightArrow">
              <a:avLst/>
            </a:prstGeom>
            <a:ln w="31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100" dirty="0" smtClean="0"/>
                <a:t>Livraisons</a:t>
              </a:r>
              <a:endParaRPr lang="fr-FR" sz="1100" dirty="0"/>
            </a:p>
          </p:txBody>
        </p:sp>
        <p:sp>
          <p:nvSpPr>
            <p:cNvPr id="14" name="Left Arrow 16"/>
            <p:cNvSpPr/>
            <p:nvPr/>
          </p:nvSpPr>
          <p:spPr>
            <a:xfrm>
              <a:off x="3827984" y="3884258"/>
              <a:ext cx="1324234" cy="418232"/>
            </a:xfrm>
            <a:prstGeom prst="leftArrow">
              <a:avLst/>
            </a:prstGeom>
            <a:ln w="31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100" dirty="0" smtClean="0"/>
                <a:t>Retraits</a:t>
              </a:r>
              <a:endParaRPr lang="fr-FR" sz="1100" dirty="0"/>
            </a:p>
          </p:txBody>
        </p:sp>
        <p:pic>
          <p:nvPicPr>
            <p:cNvPr id="15" name="Picture 2" descr="http://www.fancyicons.com/free-icons/108/occupations/png/256/technicalsupportrepresentative_male_dark_256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99865" y="2463885"/>
              <a:ext cx="1165225" cy="116522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/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Synoptique de l’existant</a:t>
            </a:r>
            <a:endParaRPr lang="fr-FR" dirty="0"/>
          </a:p>
        </p:txBody>
      </p:sp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857224" y="2928934"/>
          <a:ext cx="7508124" cy="2928958"/>
        </p:xfrm>
        <a:graphic>
          <a:graphicData uri="http://schemas.openxmlformats.org/presentationml/2006/ole">
            <p:oleObj spid="_x0000_s3081" r:id="rId3" imgW="4264951" imgH="1664590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/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Synoptique de la solution</a:t>
            </a:r>
            <a:endParaRPr lang="fr-FR" dirty="0"/>
          </a:p>
        </p:txBody>
      </p:sp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285720" y="2928934"/>
          <a:ext cx="8239643" cy="3214710"/>
        </p:xfrm>
        <a:graphic>
          <a:graphicData uri="http://schemas.openxmlformats.org/presentationml/2006/ole">
            <p:oleObj spid="_x0000_s4105" r:id="rId3" imgW="4264951" imgH="1664590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/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4389120"/>
          </a:xfrm>
        </p:spPr>
        <p:txBody>
          <a:bodyPr/>
          <a:lstStyle/>
          <a:p>
            <a:r>
              <a:rPr lang="fr-FR" dirty="0" smtClean="0"/>
              <a:t>Partie système:</a:t>
            </a:r>
          </a:p>
          <a:p>
            <a:pPr lvl="1"/>
            <a:r>
              <a:rPr lang="fr-FR" dirty="0" smtClean="0"/>
              <a:t>Mise à niveau de Linux (</a:t>
            </a:r>
            <a:r>
              <a:rPr lang="fr-FR" dirty="0" err="1" smtClean="0"/>
              <a:t>OpenSUSE</a:t>
            </a:r>
            <a:r>
              <a:rPr lang="fr-FR" dirty="0" smtClean="0"/>
              <a:t>)</a:t>
            </a:r>
          </a:p>
          <a:p>
            <a:pPr lvl="1"/>
            <a:r>
              <a:rPr lang="fr-FR" dirty="0" smtClean="0"/>
              <a:t>Système de mise à jour</a:t>
            </a:r>
          </a:p>
          <a:p>
            <a:pPr lvl="1">
              <a:buNone/>
            </a:pPr>
            <a:endParaRPr lang="fr-FR" dirty="0" smtClean="0"/>
          </a:p>
          <a:p>
            <a:r>
              <a:rPr lang="fr-FR" dirty="0" smtClean="0"/>
              <a:t>Partie application :</a:t>
            </a:r>
          </a:p>
          <a:p>
            <a:pPr lvl="1"/>
            <a:r>
              <a:rPr lang="fr-FR" dirty="0" smtClean="0"/>
              <a:t>Evolution vers le c++ avec </a:t>
            </a:r>
            <a:r>
              <a:rPr lang="fr-FR" dirty="0" err="1" smtClean="0"/>
              <a:t>Qt</a:t>
            </a:r>
            <a:endParaRPr lang="fr-FR" dirty="0" smtClean="0"/>
          </a:p>
          <a:p>
            <a:pPr lvl="1"/>
            <a:r>
              <a:rPr lang="fr-FR" dirty="0" smtClean="0"/>
              <a:t>Interface de maintenance et de configuration</a:t>
            </a:r>
          </a:p>
          <a:p>
            <a:pPr lvl="1"/>
            <a:r>
              <a:rPr lang="fr-FR" dirty="0" smtClean="0"/>
              <a:t>Assistance en ligne</a:t>
            </a:r>
          </a:p>
          <a:p>
            <a:pPr lvl="1"/>
            <a:endParaRPr lang="fr-FR" dirty="0" smtClean="0"/>
          </a:p>
          <a:p>
            <a:pPr lvl="1">
              <a:buNone/>
            </a:pPr>
            <a:endParaRPr lang="fr-FR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57950" y="2214554"/>
            <a:ext cx="892175" cy="66833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00694" y="4071942"/>
            <a:ext cx="661987" cy="6619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028700" indent="-1028700"/>
            <a:r>
              <a:rPr lang="fr-FR" dirty="0" smtClean="0"/>
              <a:t>I.	Analyse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Cas d’utilisations</a:t>
            </a:r>
            <a:endParaRPr lang="fr-FR" dirty="0"/>
          </a:p>
        </p:txBody>
      </p:sp>
      <p:pic>
        <p:nvPicPr>
          <p:cNvPr id="6146" name="Picture 2" descr="UseCase_LockerContro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80" y="2524125"/>
            <a:ext cx="5762625" cy="433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II.	Conception préliminaire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Basé sur la librairie </a:t>
            </a:r>
            <a:r>
              <a:rPr lang="fr-FR" dirty="0" err="1" smtClean="0"/>
              <a:t>SQLite</a:t>
            </a:r>
            <a:endParaRPr lang="fr-FR" dirty="0" smtClean="0"/>
          </a:p>
          <a:p>
            <a:r>
              <a:rPr lang="fr-FR" dirty="0"/>
              <a:t>Conception de la base de données</a:t>
            </a:r>
          </a:p>
          <a:p>
            <a:pPr lvl="1"/>
            <a:r>
              <a:rPr lang="fr-FR" dirty="0"/>
              <a:t>Règles de gestions </a:t>
            </a:r>
          </a:p>
          <a:p>
            <a:pPr lvl="1"/>
            <a:r>
              <a:rPr lang="fr-FR" dirty="0"/>
              <a:t>Modélisation du MCD</a:t>
            </a:r>
          </a:p>
          <a:p>
            <a:pPr lvl="1"/>
            <a:r>
              <a:rPr lang="fr-FR" dirty="0"/>
              <a:t>Création du MLD</a:t>
            </a:r>
          </a:p>
          <a:p>
            <a:pPr lvl="1"/>
            <a:r>
              <a:rPr lang="fr-FR" dirty="0"/>
              <a:t>Générer le SQL à partir du MLD</a:t>
            </a:r>
          </a:p>
        </p:txBody>
      </p:sp>
      <p:pic>
        <p:nvPicPr>
          <p:cNvPr id="9218" name="Picture 2" descr="SQLit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72264" y="2214554"/>
            <a:ext cx="1958700" cy="928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ébit">
  <a:themeElements>
    <a:clrScheme name="Débit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Débit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Débit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718</TotalTime>
  <Words>596</Words>
  <Application>Microsoft Office PowerPoint</Application>
  <PresentationFormat>Affichage à l'écran (4:3)</PresentationFormat>
  <Paragraphs>219</Paragraphs>
  <Slides>36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0</vt:i4>
      </vt:variant>
      <vt:variant>
        <vt:lpstr>Titres des diapositives</vt:lpstr>
      </vt:variant>
      <vt:variant>
        <vt:i4>36</vt:i4>
      </vt:variant>
    </vt:vector>
  </HeadingPairs>
  <TitlesOfParts>
    <vt:vector size="37" baseType="lpstr">
      <vt:lpstr>Débit</vt:lpstr>
      <vt:lpstr>Soutenance de projet</vt:lpstr>
      <vt:lpstr>Plan de la soutenance</vt:lpstr>
      <vt:lpstr>Introduction / Présentation</vt:lpstr>
      <vt:lpstr>Introduction / Présentation</vt:lpstr>
      <vt:lpstr>Introduction / Présentation</vt:lpstr>
      <vt:lpstr>Introduction / Présentation</vt:lpstr>
      <vt:lpstr>Introduction / Présentation</vt:lpstr>
      <vt:lpstr>I. Analyse</vt:lpstr>
      <vt:lpstr>II. Conception préliminaire</vt:lpstr>
      <vt:lpstr>II. Conception préliminaire</vt:lpstr>
      <vt:lpstr>II. Conception préliminaire</vt:lpstr>
      <vt:lpstr>II. Conception préliminaire</vt:lpstr>
      <vt:lpstr>II. Conception préliminaire</vt:lpstr>
      <vt:lpstr>II. Conception préliminaire</vt:lpstr>
      <vt:lpstr>III. Conception détaillée 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III. Conception détaillée</vt:lpstr>
      <vt:lpstr>IV. Tests unitaires</vt:lpstr>
      <vt:lpstr>Conclusion personnelle</vt:lpstr>
      <vt:lpstr>Conclusion</vt:lpstr>
      <vt:lpstr>Conclusion</vt:lpstr>
    </vt:vector>
  </TitlesOfParts>
  <Company>IMMAC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de projet</dc:title>
  <dc:creator>bts2</dc:creator>
  <cp:lastModifiedBy>bts2</cp:lastModifiedBy>
  <cp:revision>71</cp:revision>
  <dcterms:created xsi:type="dcterms:W3CDTF">2015-06-09T08:18:25Z</dcterms:created>
  <dcterms:modified xsi:type="dcterms:W3CDTF">2015-06-10T11:57:26Z</dcterms:modified>
</cp:coreProperties>
</file>

<file path=docProps/thumbnail.jpeg>
</file>